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63" r:id="rId3"/>
    <p:sldId id="260" r:id="rId4"/>
    <p:sldId id="257" r:id="rId5"/>
    <p:sldId id="258" r:id="rId6"/>
    <p:sldId id="259"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099" autoAdjust="0"/>
  </p:normalViewPr>
  <p:slideViewPr>
    <p:cSldViewPr>
      <p:cViewPr varScale="1">
        <p:scale>
          <a:sx n="65" d="100"/>
          <a:sy n="65" d="100"/>
        </p:scale>
        <p:origin x="131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1B9576-D6AB-4591-8A79-CD55995A26CF}" type="datetimeFigureOut">
              <a:rPr lang="en-US" smtClean="0"/>
              <a:t>6/19/2019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25934D-26CD-468E-B156-820A93A14F85}" type="slidenum">
              <a:rPr lang="en-US" smtClean="0"/>
              <a:t>‹#›</a:t>
            </a:fld>
            <a:endParaRPr lang="en-US" dirty="0"/>
          </a:p>
        </p:txBody>
      </p:sp>
    </p:spTree>
    <p:extLst>
      <p:ext uri="{BB962C8B-B14F-4D97-AF65-F5344CB8AC3E}">
        <p14:creationId xmlns:p14="http://schemas.microsoft.com/office/powerpoint/2010/main" val="2315000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This slide represents the target group</a:t>
            </a:r>
            <a:r>
              <a:rPr lang="en-US" baseline="0" dirty="0" smtClean="0">
                <a:latin typeface="Times New Roman" pitchFamily="18" charset="0"/>
                <a:cs typeface="Times New Roman" pitchFamily="18" charset="0"/>
              </a:rPr>
              <a:t> which is the age group of adults. It is important to learn about cold and flu despite that people view them as common illnesses. For that reason, you will be able to know how to prevent them, stay health and create awareness to others on the need to prevent cold and flu.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D25934D-26CD-468E-B156-820A93A14F85}" type="slidenum">
              <a:rPr lang="en-US" smtClean="0"/>
              <a:t>2</a:t>
            </a:fld>
            <a:endParaRPr lang="en-US" dirty="0"/>
          </a:p>
        </p:txBody>
      </p:sp>
    </p:spTree>
    <p:extLst>
      <p:ext uri="{BB962C8B-B14F-4D97-AF65-F5344CB8AC3E}">
        <p14:creationId xmlns:p14="http://schemas.microsoft.com/office/powerpoint/2010/main" val="3013871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This slide represents the signs and symptoms of cold and</a:t>
            </a:r>
            <a:r>
              <a:rPr lang="en-US" baseline="0" dirty="0" smtClean="0">
                <a:latin typeface="Times New Roman" pitchFamily="18" charset="0"/>
                <a:cs typeface="Times New Roman" pitchFamily="18" charset="0"/>
              </a:rPr>
              <a:t> flu. Though they are almost similar, flu has more of aches on the muscles and head unlike cold which does not cause any aches. Additionally, cold is associated with only slight fever while flu comes rapidly with severe fever.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D25934D-26CD-468E-B156-820A93A14F85}" type="slidenum">
              <a:rPr lang="en-US" smtClean="0"/>
              <a:t>3</a:t>
            </a:fld>
            <a:endParaRPr lang="en-US" dirty="0"/>
          </a:p>
        </p:txBody>
      </p:sp>
    </p:spTree>
    <p:extLst>
      <p:ext uri="{BB962C8B-B14F-4D97-AF65-F5344CB8AC3E}">
        <p14:creationId xmlns:p14="http://schemas.microsoft.com/office/powerpoint/2010/main" val="3486902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Prevention of cold is</a:t>
            </a:r>
            <a:r>
              <a:rPr lang="en-US" baseline="0" dirty="0" smtClean="0">
                <a:latin typeface="Times New Roman" pitchFamily="18" charset="0"/>
                <a:cs typeface="Times New Roman" pitchFamily="18" charset="0"/>
              </a:rPr>
              <a:t> more easier and economical than treatment. Drinking sufficient water helps  keep the body well hydrated. Vitamins boost ones immunity hence one cannot be easily infected with cold.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D25934D-26CD-468E-B156-820A93A14F85}" type="slidenum">
              <a:rPr lang="en-US" smtClean="0"/>
              <a:t>4</a:t>
            </a:fld>
            <a:endParaRPr lang="en-US" dirty="0"/>
          </a:p>
        </p:txBody>
      </p:sp>
    </p:spTree>
    <p:extLst>
      <p:ext uri="{BB962C8B-B14F-4D97-AF65-F5344CB8AC3E}">
        <p14:creationId xmlns:p14="http://schemas.microsoft.com/office/powerpoint/2010/main" val="813659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People need to learn about cold and flu so that they can be able to identify early symptoms of the infection and prevent themselves from reaching worse stages of the infection. Therefore, people need to learn the above ways of preventing themselves from getting cold. Prevention is better than cure.</a:t>
            </a:r>
            <a:endParaRPr lang="en-US" dirty="0"/>
          </a:p>
        </p:txBody>
      </p:sp>
      <p:sp>
        <p:nvSpPr>
          <p:cNvPr id="4" name="Slide Number Placeholder 3"/>
          <p:cNvSpPr>
            <a:spLocks noGrp="1"/>
          </p:cNvSpPr>
          <p:nvPr>
            <p:ph type="sldNum" sz="quarter" idx="10"/>
          </p:nvPr>
        </p:nvSpPr>
        <p:spPr/>
        <p:txBody>
          <a:bodyPr/>
          <a:lstStyle/>
          <a:p>
            <a:fld id="{1D25934D-26CD-468E-B156-820A93A14F85}" type="slidenum">
              <a:rPr lang="en-US" smtClean="0"/>
              <a:t>5</a:t>
            </a:fld>
            <a:endParaRPr lang="en-US" dirty="0"/>
          </a:p>
        </p:txBody>
      </p:sp>
    </p:spTree>
    <p:extLst>
      <p:ext uri="{BB962C8B-B14F-4D97-AF65-F5344CB8AC3E}">
        <p14:creationId xmlns:p14="http://schemas.microsoft.com/office/powerpoint/2010/main" val="181397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Developmental parameters involve the causes of cold and flu and their signs and symptoms.it is of great importance to understand the difference between cold and flu. Cold is a milder respiratory infection than flu although flu can also lead to serious health complications such as pneumonia.</a:t>
            </a:r>
            <a:r>
              <a:rPr lang="en-US" sz="1200" kern="1200" baseline="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Cognitive parameters give limelight of telling whether it is a cold or flu. It concerns knowing the symptoms in a patient and being able to tell whether the patient is suffering from cold or flu. Despite that cold and flu have almost similar symptoms, there are few distinct ones which can help you identify them correctly. Flu usually comes quickly and vigorously unlike cold which comes nagging and last only for a range of a week. Flu is usually accompanied by horrible aches of muscles and head in the afternoons, (Davis, 2017).</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In most cultures, cold and flu are collectively termed as common cold which means it is a very common disease hence they do seem to worry about any great severity of the illness. Its symptoms are common across all cultures. The only difference comes in the prevention and treatment methods. Some culture us natural herbs; others recommend the use of medicines while others assume that it is a common infection which should heal by the body immunity. Economic parameters suggest for the prevention and treatment of cold and flu in an economical way. However, according to economics, it is more economical to prevent cold or flu than treatment. Pathophysiological parameters define the background information and essential practices concerned with cold or flu. The most essential practice to recommend is the preventive measures since these are airborne infections which cause respirational suffering to patients. educational parameters offers to create awareness about cold and flu, their signs and symptoms, and give guidance the target population guidance on the appropriate preventive and curative steps to take once infected with cold or flu.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D25934D-26CD-468E-B156-820A93A14F85}" type="slidenum">
              <a:rPr lang="en-US" smtClean="0"/>
              <a:t>6</a:t>
            </a:fld>
            <a:endParaRPr lang="en-US" dirty="0"/>
          </a:p>
        </p:txBody>
      </p:sp>
    </p:spTree>
    <p:extLst>
      <p:ext uri="{BB962C8B-B14F-4D97-AF65-F5344CB8AC3E}">
        <p14:creationId xmlns:p14="http://schemas.microsoft.com/office/powerpoint/2010/main" val="925951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best evaluation</a:t>
            </a:r>
            <a:r>
              <a:rPr lang="en-US" baseline="0" dirty="0" smtClean="0">
                <a:latin typeface="Times New Roman" pitchFamily="18" charset="0"/>
                <a:cs typeface="Times New Roman" pitchFamily="18" charset="0"/>
              </a:rPr>
              <a:t> methods for the effectiveness of the teaching project are basically getting feedback from the target population and setting up additional monitoring systems. These systems will be able to provide a trend of the effectiveness of the project and hence easy to identify loopholes and hence the necessary adjustments made.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D25934D-26CD-468E-B156-820A93A14F85}" type="slidenum">
              <a:rPr lang="en-US" smtClean="0"/>
              <a:t>7</a:t>
            </a:fld>
            <a:endParaRPr lang="en-US" dirty="0"/>
          </a:p>
        </p:txBody>
      </p:sp>
    </p:spTree>
    <p:extLst>
      <p:ext uri="{BB962C8B-B14F-4D97-AF65-F5344CB8AC3E}">
        <p14:creationId xmlns:p14="http://schemas.microsoft.com/office/powerpoint/2010/main" val="49225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34A991FB-9D4C-4115-B040-CF3B0A3957CB}"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A991FB-9D4C-4115-B040-CF3B0A3957CB}"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34A991FB-9D4C-4115-B040-CF3B0A3957CB}"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DCFBED-6EDB-438D-8AEC-3580A01D4408}" type="datetimeFigureOut">
              <a:rPr lang="en-US" smtClean="0"/>
              <a:t>6/19/2019</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4A991FB-9D4C-4115-B040-CF3B0A3957CB}"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4800" dirty="0" smtClean="0">
                <a:latin typeface="Times New Roman" pitchFamily="18" charset="0"/>
                <a:cs typeface="Times New Roman" pitchFamily="18" charset="0"/>
              </a:rPr>
              <a:t>Cold vs. Flu</a:t>
            </a:r>
            <a:br>
              <a:rPr lang="en-US" sz="4800" dirty="0" smtClean="0">
                <a:latin typeface="Times New Roman" pitchFamily="18" charset="0"/>
                <a:cs typeface="Times New Roman" pitchFamily="18" charset="0"/>
              </a:rPr>
            </a:br>
            <a:endParaRPr lang="en-US" sz="4800" dirty="0">
              <a:latin typeface="Times New Roman" pitchFamily="18" charset="0"/>
              <a:cs typeface="Times New Roman" pitchFamily="18" charset="0"/>
            </a:endParaRPr>
          </a:p>
        </p:txBody>
      </p:sp>
      <p:sp>
        <p:nvSpPr>
          <p:cNvPr id="3" name="Subtitle 2"/>
          <p:cNvSpPr>
            <a:spLocks noGrp="1"/>
          </p:cNvSpPr>
          <p:nvPr>
            <p:ph type="subTitle" idx="1"/>
          </p:nvPr>
        </p:nvSpPr>
        <p:spPr>
          <a:xfrm>
            <a:off x="1219200" y="3048000"/>
            <a:ext cx="6553200" cy="2819400"/>
          </a:xfrm>
        </p:spPr>
        <p:txBody>
          <a:bodyPr>
            <a:noAutofit/>
          </a:bodyPr>
          <a:lstStyle/>
          <a:p>
            <a:pPr algn="ctr"/>
            <a:r>
              <a:rPr lang="en-US" dirty="0">
                <a:latin typeface="Times New Roman" pitchFamily="18" charset="0"/>
                <a:cs typeface="Times New Roman" pitchFamily="18" charset="0"/>
              </a:rPr>
              <a:t> </a:t>
            </a:r>
          </a:p>
          <a:p>
            <a:pPr algn="ctr"/>
            <a:r>
              <a:rPr lang="en-US" dirty="0" smtClean="0">
                <a:latin typeface="Times New Roman" pitchFamily="18" charset="0"/>
                <a:cs typeface="Times New Roman" pitchFamily="18" charset="0"/>
              </a:rPr>
              <a:t>Name</a:t>
            </a:r>
            <a:endParaRPr lang="en-US" dirty="0">
              <a:latin typeface="Times New Roman" pitchFamily="18" charset="0"/>
              <a:cs typeface="Times New Roman" pitchFamily="18" charset="0"/>
            </a:endParaRPr>
          </a:p>
          <a:p>
            <a:pPr algn="ctr"/>
            <a:r>
              <a:rPr lang="en-US" dirty="0">
                <a:latin typeface="Times New Roman" pitchFamily="18" charset="0"/>
                <a:cs typeface="Times New Roman" pitchFamily="18" charset="0"/>
              </a:rPr>
              <a:t>Institution Affiliations</a:t>
            </a:r>
          </a:p>
          <a:p>
            <a:pPr algn="ctr"/>
            <a:r>
              <a:rPr lang="en-US" dirty="0">
                <a:latin typeface="Times New Roman" pitchFamily="18" charset="0"/>
                <a:cs typeface="Times New Roman" pitchFamily="18" charset="0"/>
              </a:rPr>
              <a:t>Course Title</a:t>
            </a:r>
          </a:p>
          <a:p>
            <a:pPr algn="ctr"/>
            <a:r>
              <a:rPr lang="en-US" dirty="0">
                <a:latin typeface="Times New Roman" pitchFamily="18" charset="0"/>
                <a:cs typeface="Times New Roman" pitchFamily="18" charset="0"/>
              </a:rPr>
              <a:t>Date</a:t>
            </a:r>
          </a:p>
        </p:txBody>
      </p:sp>
    </p:spTree>
    <p:extLst>
      <p:ext uri="{BB962C8B-B14F-4D97-AF65-F5344CB8AC3E}">
        <p14:creationId xmlns:p14="http://schemas.microsoft.com/office/powerpoint/2010/main" val="4204267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latin typeface="Times New Roman" pitchFamily="18" charset="0"/>
                <a:cs typeface="Times New Roman" pitchFamily="18" charset="0"/>
              </a:rPr>
              <a:t>Target group and the importance of the project</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935480"/>
            <a:ext cx="8229600" cy="4770120"/>
          </a:xfrm>
        </p:spPr>
        <p:txBody>
          <a:bodyPr>
            <a:noAutofit/>
          </a:bodyPr>
          <a:lstStyle/>
          <a:p>
            <a:pPr>
              <a:buFont typeface="Wingdings" pitchFamily="2" charset="2"/>
              <a:buChar char="v"/>
            </a:pPr>
            <a:r>
              <a:rPr lang="en-US" sz="2800" dirty="0" smtClean="0">
                <a:latin typeface="Times New Roman" pitchFamily="18" charset="0"/>
                <a:cs typeface="Times New Roman" pitchFamily="18" charset="0"/>
              </a:rPr>
              <a:t>The target population is people </a:t>
            </a:r>
            <a:r>
              <a:rPr lang="en-US" sz="2800" dirty="0">
                <a:latin typeface="Times New Roman" pitchFamily="18" charset="0"/>
                <a:cs typeface="Times New Roman" pitchFamily="18" charset="0"/>
              </a:rPr>
              <a:t>aged between 18 and 50 years in age</a:t>
            </a:r>
            <a:r>
              <a:rPr lang="en-US" sz="2800" dirty="0" smtClean="0">
                <a:latin typeface="Times New Roman" pitchFamily="18" charset="0"/>
                <a:cs typeface="Times New Roman" pitchFamily="18" charset="0"/>
              </a:rPr>
              <a:t>.</a:t>
            </a:r>
          </a:p>
          <a:p>
            <a:pPr>
              <a:buFont typeface="Wingdings" pitchFamily="2" charset="2"/>
              <a:buChar char="v"/>
            </a:pPr>
            <a:r>
              <a:rPr lang="en-US" sz="2800" dirty="0" smtClean="0">
                <a:latin typeface="Times New Roman" pitchFamily="18" charset="0"/>
                <a:cs typeface="Times New Roman" pitchFamily="18" charset="0"/>
              </a:rPr>
              <a:t>The project shall </a:t>
            </a:r>
            <a:r>
              <a:rPr lang="en-US" sz="2800" dirty="0">
                <a:latin typeface="Times New Roman" pitchFamily="18" charset="0"/>
                <a:cs typeface="Times New Roman" pitchFamily="18" charset="0"/>
              </a:rPr>
              <a:t>create awareness to the public about the difference between cold and flu</a:t>
            </a:r>
            <a:r>
              <a:rPr lang="en-US" sz="2800" dirty="0" smtClean="0">
                <a:latin typeface="Times New Roman" pitchFamily="18" charset="0"/>
                <a:cs typeface="Times New Roman" pitchFamily="18" charset="0"/>
              </a:rPr>
              <a:t>.</a:t>
            </a:r>
          </a:p>
          <a:p>
            <a:pPr>
              <a:buFont typeface="Wingdings" pitchFamily="2" charset="2"/>
              <a:buChar char="v"/>
            </a:pPr>
            <a:r>
              <a:rPr lang="en-US" sz="2800" dirty="0" smtClean="0">
                <a:latin typeface="Times New Roman" pitchFamily="18" charset="0"/>
                <a:cs typeface="Times New Roman" pitchFamily="18" charset="0"/>
              </a:rPr>
              <a:t>Make people able to prevent cold and flu.</a:t>
            </a:r>
          </a:p>
          <a:p>
            <a:pPr>
              <a:buFont typeface="Wingdings" pitchFamily="2" charset="2"/>
              <a:buChar char="v"/>
            </a:pPr>
            <a:r>
              <a:rPr lang="en-US" sz="2800" dirty="0" smtClean="0">
                <a:latin typeface="Times New Roman" pitchFamily="18" charset="0"/>
                <a:cs typeface="Times New Roman" pitchFamily="18" charset="0"/>
              </a:rPr>
              <a:t>Help people neglect the bad cultural perspectives towards cold and flu.</a:t>
            </a:r>
          </a:p>
          <a:p>
            <a:pPr>
              <a:buFont typeface="Wingdings" pitchFamily="2" charset="2"/>
              <a:buChar char="v"/>
            </a:pPr>
            <a:r>
              <a:rPr lang="en-US" sz="2800" dirty="0" smtClean="0">
                <a:latin typeface="Times New Roman" pitchFamily="18" charset="0"/>
                <a:cs typeface="Times New Roman" pitchFamily="18" charset="0"/>
              </a:rPr>
              <a:t>Be able to know nutritional measures to boost immunity </a:t>
            </a:r>
            <a:r>
              <a:rPr lang="en-US" sz="2800" dirty="0" err="1" smtClean="0">
                <a:latin typeface="Times New Roman" pitchFamily="18" charset="0"/>
                <a:cs typeface="Times New Roman" pitchFamily="18" charset="0"/>
              </a:rPr>
              <a:t>againist</a:t>
            </a:r>
            <a:r>
              <a:rPr lang="en-US" sz="2800" dirty="0" smtClean="0">
                <a:latin typeface="Times New Roman" pitchFamily="18" charset="0"/>
                <a:cs typeface="Times New Roman" pitchFamily="18" charset="0"/>
              </a:rPr>
              <a:t> cold and flu.</a:t>
            </a:r>
          </a:p>
          <a:p>
            <a:pPr>
              <a:buFont typeface="Wingdings" pitchFamily="2" charset="2"/>
              <a:buChar char="v"/>
            </a:pPr>
            <a:r>
              <a:rPr lang="en-US" sz="2800" dirty="0" smtClean="0">
                <a:latin typeface="Times New Roman" pitchFamily="18" charset="0"/>
                <a:cs typeface="Times New Roman" pitchFamily="18" charset="0"/>
              </a:rPr>
              <a:t>Be able to sensitize others on cold and flu.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7461690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sz="4800" dirty="0" smtClean="0">
                <a:latin typeface="Times New Roman" pitchFamily="18" charset="0"/>
                <a:cs typeface="Times New Roman" pitchFamily="18" charset="0"/>
              </a:rPr>
              <a:t>Symptoms of cold versus flu</a:t>
            </a:r>
            <a:endParaRPr lang="en-US" sz="48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15726601"/>
              </p:ext>
            </p:extLst>
          </p:nvPr>
        </p:nvGraphicFramePr>
        <p:xfrm>
          <a:off x="533400" y="914400"/>
          <a:ext cx="8077200" cy="5778500"/>
        </p:xfrm>
        <a:graphic>
          <a:graphicData uri="http://schemas.openxmlformats.org/drawingml/2006/table">
            <a:tbl>
              <a:tblPr firstRow="1" firstCol="1" bandRow="1">
                <a:tableStyleId>{5C22544A-7EE6-4342-B048-85BDC9FD1C3A}</a:tableStyleId>
              </a:tblPr>
              <a:tblGrid>
                <a:gridCol w="4038600"/>
                <a:gridCol w="4038600"/>
              </a:tblGrid>
              <a:tr h="825500">
                <a:tc>
                  <a:txBody>
                    <a:bodyPr/>
                    <a:lstStyle/>
                    <a:p>
                      <a:pPr marL="0" marR="0" indent="457200" algn="just">
                        <a:lnSpc>
                          <a:spcPct val="200000"/>
                        </a:lnSpc>
                        <a:spcBef>
                          <a:spcPts val="0"/>
                        </a:spcBef>
                        <a:spcAft>
                          <a:spcPts val="0"/>
                        </a:spcAft>
                      </a:pPr>
                      <a:r>
                        <a:rPr lang="en-US" sz="1200" dirty="0">
                          <a:effectLst/>
                        </a:rPr>
                        <a:t>Symptoms of cold</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Symptoms of flu</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It usually begins with a sore throat</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Sore throat</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Nasal symptoms</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Headache </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Running nose</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Muscle aches</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Slight fever</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Soreness </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100" dirty="0" smtClean="0">
                          <a:effectLst/>
                        </a:rPr>
                        <a:t>Cough</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100" dirty="0" smtClean="0">
                          <a:effectLst/>
                          <a:latin typeface="Calibri"/>
                          <a:ea typeface="Calibri"/>
                          <a:cs typeface="Times New Roman"/>
                        </a:rPr>
                        <a:t>Fever</a:t>
                      </a:r>
                      <a:r>
                        <a:rPr lang="en-US" sz="1100" baseline="0" dirty="0" smtClean="0">
                          <a:effectLst/>
                          <a:latin typeface="Calibri"/>
                          <a:ea typeface="Calibri"/>
                          <a:cs typeface="Times New Roman"/>
                        </a:rPr>
                        <a:t> </a:t>
                      </a:r>
                      <a:r>
                        <a:rPr lang="en-US" sz="1100" dirty="0" smtClean="0">
                          <a:effectLst/>
                          <a:latin typeface="Calibri"/>
                          <a:ea typeface="Calibri"/>
                          <a:cs typeface="Times New Roman"/>
                        </a:rPr>
                        <a:t> </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Congestion </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Cough </a:t>
                      </a:r>
                      <a:endParaRPr lang="en-US"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7406397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latin typeface="Times New Roman" pitchFamily="18" charset="0"/>
                <a:cs typeface="Times New Roman" pitchFamily="18" charset="0"/>
              </a:rPr>
              <a:t>ways to prevent cold</a:t>
            </a:r>
          </a:p>
        </p:txBody>
      </p:sp>
      <p:sp>
        <p:nvSpPr>
          <p:cNvPr id="3" name="Content Placeholder 2"/>
          <p:cNvSpPr>
            <a:spLocks noGrp="1"/>
          </p:cNvSpPr>
          <p:nvPr>
            <p:ph idx="1"/>
          </p:nvPr>
        </p:nvSpPr>
        <p:spPr/>
        <p:txBody>
          <a:bodyPr/>
          <a:lstStyle/>
          <a:p>
            <a:pPr lvl="0">
              <a:buFont typeface="Wingdings" pitchFamily="2" charset="2"/>
              <a:buChar char="v"/>
            </a:pPr>
            <a:r>
              <a:rPr lang="en-US" dirty="0">
                <a:latin typeface="Times New Roman" pitchFamily="18" charset="0"/>
                <a:cs typeface="Times New Roman" pitchFamily="18" charset="0"/>
              </a:rPr>
              <a:t>staying hydrated</a:t>
            </a:r>
          </a:p>
          <a:p>
            <a:pPr lvl="0">
              <a:buFont typeface="Wingdings" pitchFamily="2" charset="2"/>
              <a:buChar char="v"/>
            </a:pPr>
            <a:r>
              <a:rPr lang="en-US" dirty="0">
                <a:latin typeface="Times New Roman" pitchFamily="18" charset="0"/>
                <a:cs typeface="Times New Roman" pitchFamily="18" charset="0"/>
              </a:rPr>
              <a:t>take a lot of lemon, honey or tea because they are home remedies for flu</a:t>
            </a:r>
          </a:p>
          <a:p>
            <a:pPr lvl="0">
              <a:buFont typeface="Wingdings" pitchFamily="2" charset="2"/>
              <a:buChar char="v"/>
            </a:pPr>
            <a:r>
              <a:rPr lang="en-US" dirty="0">
                <a:latin typeface="Times New Roman" pitchFamily="18" charset="0"/>
                <a:cs typeface="Times New Roman" pitchFamily="18" charset="0"/>
              </a:rPr>
              <a:t>take immunity boost vitamins</a:t>
            </a:r>
          </a:p>
          <a:p>
            <a:pPr lvl="0">
              <a:buFont typeface="Wingdings" pitchFamily="2" charset="2"/>
              <a:buChar char="v"/>
            </a:pPr>
            <a:r>
              <a:rPr lang="en-US" dirty="0">
                <a:latin typeface="Times New Roman" pitchFamily="18" charset="0"/>
                <a:cs typeface="Times New Roman" pitchFamily="18" charset="0"/>
              </a:rPr>
              <a:t>Use ginger to fight nausea, (</a:t>
            </a:r>
            <a:r>
              <a:rPr lang="en-US" dirty="0" err="1">
                <a:latin typeface="Times New Roman" pitchFamily="18" charset="0"/>
                <a:cs typeface="Times New Roman" pitchFamily="18" charset="0"/>
              </a:rPr>
              <a:t>Mousa</a:t>
            </a:r>
            <a:r>
              <a:rPr lang="en-US" dirty="0">
                <a:latin typeface="Times New Roman" pitchFamily="18" charset="0"/>
                <a:cs typeface="Times New Roman" pitchFamily="18" charset="0"/>
              </a:rPr>
              <a:t>, 2017).</a:t>
            </a:r>
          </a:p>
          <a:p>
            <a:pPr>
              <a:buFont typeface="Wingdings" pitchFamily="2" charset="2"/>
              <a:buChar char="v"/>
            </a:pPr>
            <a:r>
              <a:rPr lang="en-US" dirty="0"/>
              <a:t>Keep your hands hygienic</a:t>
            </a:r>
          </a:p>
          <a:p>
            <a:pPr lvl="0">
              <a:buFont typeface="Wingdings" pitchFamily="2" charset="2"/>
              <a:buChar char="v"/>
            </a:pPr>
            <a:r>
              <a:rPr lang="en-US"/>
              <a:t>Encourage respiratory etiquette among </a:t>
            </a:r>
            <a:r>
              <a:rPr lang="en-US"/>
              <a:t>the </a:t>
            </a:r>
            <a:r>
              <a:rPr lang="en-US" smtClean="0"/>
              <a:t>public</a:t>
            </a:r>
            <a:endParaRPr lang="en-US">
              <a:latin typeface="Times New Roman" pitchFamily="18" charset="0"/>
              <a:cs typeface="Times New Roman" pitchFamily="18" charset="0"/>
            </a:endParaRPr>
          </a:p>
        </p:txBody>
      </p:sp>
    </p:spTree>
    <p:extLst>
      <p:ext uri="{BB962C8B-B14F-4D97-AF65-F5344CB8AC3E}">
        <p14:creationId xmlns:p14="http://schemas.microsoft.com/office/powerpoint/2010/main" val="37587267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itchFamily="18" charset="0"/>
                <a:cs typeface="Times New Roman" pitchFamily="18" charset="0"/>
              </a:rPr>
              <a:t>Ways of Preventing flu </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381000" y="2133600"/>
            <a:ext cx="8305800" cy="4495800"/>
          </a:xfrm>
        </p:spPr>
        <p:txBody>
          <a:bodyPr>
            <a:noAutofit/>
          </a:bodyPr>
          <a:lstStyle/>
          <a:p>
            <a:pPr lvl="0">
              <a:buFont typeface="Wingdings" pitchFamily="2" charset="2"/>
              <a:buChar char="v"/>
            </a:pPr>
            <a:r>
              <a:rPr lang="en-US" dirty="0">
                <a:latin typeface="Times New Roman" pitchFamily="18" charset="0"/>
                <a:cs typeface="Times New Roman" pitchFamily="18" charset="0"/>
              </a:rPr>
              <a:t>Keeping distance from any person who is sneezing or has coughed.</a:t>
            </a:r>
          </a:p>
          <a:p>
            <a:pPr lvl="0">
              <a:buFont typeface="Wingdings" pitchFamily="2" charset="2"/>
              <a:buChar char="v"/>
            </a:pPr>
            <a:r>
              <a:rPr lang="en-US" dirty="0">
                <a:latin typeface="Times New Roman" pitchFamily="18" charset="0"/>
                <a:cs typeface="Times New Roman" pitchFamily="18" charset="0"/>
              </a:rPr>
              <a:t>Keeping your hands off your mouth, nose and the entire face.</a:t>
            </a:r>
          </a:p>
          <a:p>
            <a:pPr lvl="0">
              <a:buFont typeface="Wingdings" pitchFamily="2" charset="2"/>
              <a:buChar char="v"/>
            </a:pPr>
            <a:r>
              <a:rPr lang="en-US" dirty="0">
                <a:latin typeface="Times New Roman" pitchFamily="18" charset="0"/>
                <a:cs typeface="Times New Roman" pitchFamily="18" charset="0"/>
              </a:rPr>
              <a:t>Keeping communal surfaces such as public toilets clean.</a:t>
            </a:r>
          </a:p>
          <a:p>
            <a:pPr lvl="0">
              <a:buFont typeface="Wingdings" pitchFamily="2" charset="2"/>
              <a:buChar char="v"/>
            </a:pPr>
            <a:r>
              <a:rPr lang="en-US" dirty="0">
                <a:latin typeface="Times New Roman" pitchFamily="18" charset="0"/>
                <a:cs typeface="Times New Roman" pitchFamily="18" charset="0"/>
              </a:rPr>
              <a:t>Washing hands after visiting communal places.</a:t>
            </a:r>
          </a:p>
          <a:p>
            <a:pPr lvl="0">
              <a:buFont typeface="Wingdings" pitchFamily="2" charset="2"/>
              <a:buChar char="v"/>
            </a:pPr>
            <a:r>
              <a:rPr lang="en-US" dirty="0">
                <a:latin typeface="Times New Roman" pitchFamily="18" charset="0"/>
                <a:cs typeface="Times New Roman" pitchFamily="18" charset="0"/>
              </a:rPr>
              <a:t>Avoid sharing drinks or food with infected people.</a:t>
            </a:r>
          </a:p>
          <a:p>
            <a:pPr lvl="0">
              <a:buFont typeface="Wingdings" pitchFamily="2" charset="2"/>
              <a:buChar char="v"/>
            </a:pPr>
            <a:r>
              <a:rPr lang="en-US" dirty="0">
                <a:latin typeface="Times New Roman" pitchFamily="18" charset="0"/>
                <a:cs typeface="Times New Roman" pitchFamily="18" charset="0"/>
              </a:rPr>
              <a:t>Sleep sufficiently</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571321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latin typeface="Times New Roman" pitchFamily="18" charset="0"/>
                <a:cs typeface="Times New Roman" pitchFamily="18" charset="0"/>
              </a:rPr>
              <a:t>Cold vs. flu teaching project parameters</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v"/>
            </a:pPr>
            <a:r>
              <a:rPr lang="en-US" dirty="0">
                <a:latin typeface="Times New Roman" pitchFamily="18" charset="0"/>
                <a:cs typeface="Times New Roman" pitchFamily="18" charset="0"/>
              </a:rPr>
              <a:t>Developmental </a:t>
            </a:r>
            <a:r>
              <a:rPr lang="en-US" dirty="0" smtClean="0">
                <a:latin typeface="Times New Roman" pitchFamily="18" charset="0"/>
                <a:cs typeface="Times New Roman" pitchFamily="18" charset="0"/>
              </a:rPr>
              <a:t>parameters</a:t>
            </a:r>
          </a:p>
          <a:p>
            <a:pPr>
              <a:buFont typeface="Wingdings" pitchFamily="2" charset="2"/>
              <a:buChar char="v"/>
            </a:pPr>
            <a:r>
              <a:rPr lang="en-US" dirty="0">
                <a:latin typeface="Times New Roman" pitchFamily="18" charset="0"/>
                <a:cs typeface="Times New Roman" pitchFamily="18" charset="0"/>
              </a:rPr>
              <a:t>Cognitive parameters</a:t>
            </a:r>
          </a:p>
          <a:p>
            <a:pPr>
              <a:buFont typeface="Wingdings" pitchFamily="2" charset="2"/>
              <a:buChar char="v"/>
            </a:pPr>
            <a:r>
              <a:rPr lang="en-US" dirty="0">
                <a:latin typeface="Times New Roman" pitchFamily="18" charset="0"/>
                <a:cs typeface="Times New Roman" pitchFamily="18" charset="0"/>
              </a:rPr>
              <a:t>Cultural parameters</a:t>
            </a:r>
          </a:p>
          <a:p>
            <a:pPr>
              <a:buFont typeface="Wingdings" pitchFamily="2" charset="2"/>
              <a:buChar char="v"/>
            </a:pPr>
            <a:r>
              <a:rPr lang="en-US" dirty="0">
                <a:latin typeface="Times New Roman" pitchFamily="18" charset="0"/>
                <a:cs typeface="Times New Roman" pitchFamily="18" charset="0"/>
              </a:rPr>
              <a:t>Economic parameters</a:t>
            </a:r>
          </a:p>
          <a:p>
            <a:pPr>
              <a:buFont typeface="Wingdings" pitchFamily="2" charset="2"/>
              <a:buChar char="v"/>
            </a:pPr>
            <a:r>
              <a:rPr lang="en-US" dirty="0">
                <a:latin typeface="Times New Roman" pitchFamily="18" charset="0"/>
                <a:cs typeface="Times New Roman" pitchFamily="18" charset="0"/>
              </a:rPr>
              <a:t>Pathophysiological </a:t>
            </a:r>
            <a:r>
              <a:rPr lang="en-US" dirty="0" smtClean="0">
                <a:latin typeface="Times New Roman" pitchFamily="18" charset="0"/>
                <a:cs typeface="Times New Roman" pitchFamily="18" charset="0"/>
              </a:rPr>
              <a:t>parameters</a:t>
            </a:r>
          </a:p>
          <a:p>
            <a:pPr>
              <a:buFont typeface="Wingdings" pitchFamily="2" charset="2"/>
              <a:buChar char="v"/>
            </a:pPr>
            <a:r>
              <a:rPr lang="en-US" dirty="0">
                <a:latin typeface="Times New Roman" pitchFamily="18" charset="0"/>
                <a:cs typeface="Times New Roman" pitchFamily="18" charset="0"/>
              </a:rPr>
              <a:t>Educational parameters</a:t>
            </a:r>
          </a:p>
        </p:txBody>
      </p:sp>
    </p:spTree>
    <p:extLst>
      <p:ext uri="{BB962C8B-B14F-4D97-AF65-F5344CB8AC3E}">
        <p14:creationId xmlns:p14="http://schemas.microsoft.com/office/powerpoint/2010/main" val="28332204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itchFamily="18" charset="0"/>
                <a:cs typeface="Times New Roman" pitchFamily="18" charset="0"/>
              </a:rPr>
              <a:t>Evaluating methods</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lvl="0">
              <a:buFont typeface="Wingdings" pitchFamily="2" charset="2"/>
              <a:buChar char="v"/>
            </a:pPr>
            <a:r>
              <a:rPr lang="en-US" dirty="0">
                <a:latin typeface="Times New Roman" pitchFamily="18" charset="0"/>
                <a:cs typeface="Times New Roman" pitchFamily="18" charset="0"/>
              </a:rPr>
              <a:t>Quizzes and tests to the public on the importance of the teaching practice.</a:t>
            </a:r>
          </a:p>
          <a:p>
            <a:pPr lvl="0">
              <a:buFont typeface="Wingdings" pitchFamily="2" charset="2"/>
              <a:buChar char="v"/>
            </a:pPr>
            <a:r>
              <a:rPr lang="en-US" dirty="0">
                <a:latin typeface="Times New Roman" pitchFamily="18" charset="0"/>
                <a:cs typeface="Times New Roman" pitchFamily="18" charset="0"/>
              </a:rPr>
              <a:t>Coming up with projects to monitor the utilization of the taught parameters.</a:t>
            </a:r>
          </a:p>
          <a:p>
            <a:pPr lvl="0">
              <a:buFont typeface="Wingdings" pitchFamily="2" charset="2"/>
              <a:buChar char="v"/>
            </a:pPr>
            <a:r>
              <a:rPr lang="en-US" dirty="0">
                <a:latin typeface="Times New Roman" pitchFamily="18" charset="0"/>
                <a:cs typeface="Times New Roman" pitchFamily="18" charset="0"/>
              </a:rPr>
              <a:t>Doing random tests across the people in the project area.</a:t>
            </a:r>
          </a:p>
          <a:p>
            <a:pPr lvl="0">
              <a:buFont typeface="Wingdings" pitchFamily="2" charset="2"/>
              <a:buChar char="v"/>
            </a:pPr>
            <a:r>
              <a:rPr lang="en-US" dirty="0">
                <a:latin typeface="Times New Roman" pitchFamily="18" charset="0"/>
                <a:cs typeface="Times New Roman" pitchFamily="18" charset="0"/>
              </a:rPr>
              <a:t>Interviewing and questioning the affected population on the effectiveness of the program</a:t>
            </a:r>
            <a:r>
              <a:rPr lang="en-US" dirty="0" smtClean="0">
                <a:latin typeface="Times New Roman" pitchFamily="18" charset="0"/>
                <a:cs typeface="Times New Roman" pitchFamily="18" charset="0"/>
              </a:rPr>
              <a:t>.</a:t>
            </a:r>
          </a:p>
          <a:p>
            <a:pPr lvl="0">
              <a:buFont typeface="Wingdings" pitchFamily="2" charset="2"/>
              <a:buChar char="v"/>
            </a:pPr>
            <a:r>
              <a:rPr lang="en-US" dirty="0" smtClean="0">
                <a:latin typeface="Times New Roman" pitchFamily="18" charset="0"/>
                <a:cs typeface="Times New Roman" pitchFamily="18" charset="0"/>
              </a:rPr>
              <a:t>Conducting regular visits to monitor whether the people are utilized the taught parameters.</a:t>
            </a:r>
          </a:p>
          <a:p>
            <a:pPr lvl="0">
              <a:buFont typeface="Wingdings" pitchFamily="2" charset="2"/>
              <a:buChar char="v"/>
            </a:pPr>
            <a:r>
              <a:rPr lang="en-US" dirty="0" smtClean="0">
                <a:latin typeface="Times New Roman" pitchFamily="18" charset="0"/>
                <a:cs typeface="Times New Roman" pitchFamily="18" charset="0"/>
              </a:rPr>
              <a:t>Creating feedback channels from the public. </a:t>
            </a:r>
          </a:p>
          <a:p>
            <a:pPr lvl="0">
              <a:buFont typeface="Wingdings" pitchFamily="2" charset="2"/>
              <a:buChar char="v"/>
            </a:pPr>
            <a:endParaRPr lang="en-US" dirty="0">
              <a:latin typeface="Times New Roman" pitchFamily="18" charset="0"/>
              <a:cs typeface="Times New Roman" pitchFamily="18" charset="0"/>
            </a:endParaRPr>
          </a:p>
          <a:p>
            <a:pPr>
              <a:buFont typeface="Wingdings" pitchFamily="2" charset="2"/>
              <a:buChar char="v"/>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924140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001000" cy="685800"/>
          </a:xfrm>
        </p:spPr>
        <p:txBody>
          <a:bodyPr>
            <a:normAutofit fontScale="90000"/>
          </a:bodyPr>
          <a:lstStyle/>
          <a:p>
            <a:r>
              <a:rPr lang="en-US" sz="5300" dirty="0" smtClean="0">
                <a:latin typeface="Times New Roman" pitchFamily="18" charset="0"/>
                <a:cs typeface="Times New Roman" pitchFamily="18" charset="0"/>
              </a:rPr>
              <a:t/>
            </a:r>
            <a:br>
              <a:rPr lang="en-US" sz="5300" dirty="0" smtClean="0">
                <a:latin typeface="Times New Roman" pitchFamily="18" charset="0"/>
                <a:cs typeface="Times New Roman" pitchFamily="18" charset="0"/>
              </a:rPr>
            </a:br>
            <a:r>
              <a:rPr lang="en-US" sz="5300" dirty="0" smtClean="0">
                <a:latin typeface="Times New Roman" pitchFamily="18" charset="0"/>
                <a:cs typeface="Times New Roman" pitchFamily="18" charset="0"/>
              </a:rPr>
              <a:t>Reference</a:t>
            </a:r>
            <a:r>
              <a:rPr lang="en-US" dirty="0"/>
              <a:t/>
            </a:r>
            <a:br>
              <a:rPr lang="en-US" dirty="0"/>
            </a:br>
            <a:endParaRPr lang="en-US" dirty="0"/>
          </a:p>
        </p:txBody>
      </p:sp>
      <p:sp>
        <p:nvSpPr>
          <p:cNvPr id="3" name="Content Placeholder 2"/>
          <p:cNvSpPr>
            <a:spLocks noGrp="1"/>
          </p:cNvSpPr>
          <p:nvPr>
            <p:ph idx="1"/>
          </p:nvPr>
        </p:nvSpPr>
        <p:spPr>
          <a:xfrm>
            <a:off x="381000" y="1143000"/>
            <a:ext cx="8305800" cy="4983163"/>
          </a:xfrm>
        </p:spPr>
        <p:txBody>
          <a:bodyPr>
            <a:noAutofit/>
          </a:bodyPr>
          <a:lstStyle/>
          <a:p>
            <a:pPr>
              <a:buFont typeface="Wingdings" pitchFamily="2" charset="2"/>
              <a:buChar char="v"/>
            </a:pPr>
            <a:r>
              <a:rPr lang="en-US" sz="2400" dirty="0">
                <a:latin typeface="Times New Roman" pitchFamily="18" charset="0"/>
                <a:cs typeface="Times New Roman" pitchFamily="18" charset="0"/>
              </a:rPr>
              <a:t>Rehman, M. U., Mehsud, S. U., Ishaq, M., Khan, M. A., &amp; Ali, S. (2017). TREND OF IRRATIONAL MEDICATION AMONG THE STUDENTS OF DEPARTMENT OF PHARMACY ABBOTTABAD UNIVERSITY OF SCIENCE AND TECHNOLOGY IN COMMON COLD AND FLU. </a:t>
            </a:r>
            <a:r>
              <a:rPr lang="en-US" sz="2400" i="1" dirty="0">
                <a:latin typeface="Times New Roman" pitchFamily="18" charset="0"/>
                <a:cs typeface="Times New Roman" pitchFamily="18" charset="0"/>
              </a:rPr>
              <a:t>Journal of Ayub Medical College Abbottabad</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29</a:t>
            </a:r>
            <a:r>
              <a:rPr lang="en-US" sz="2400" dirty="0">
                <a:latin typeface="Times New Roman" pitchFamily="18" charset="0"/>
                <a:cs typeface="Times New Roman" pitchFamily="18" charset="0"/>
              </a:rPr>
              <a:t>(1), 87-89.</a:t>
            </a:r>
          </a:p>
          <a:p>
            <a:pPr>
              <a:buFont typeface="Wingdings" pitchFamily="2" charset="2"/>
              <a:buChar char="v"/>
            </a:pPr>
            <a:r>
              <a:rPr lang="en-US" sz="2400" dirty="0">
                <a:latin typeface="Times New Roman" pitchFamily="18" charset="0"/>
                <a:cs typeface="Times New Roman" pitchFamily="18" charset="0"/>
              </a:rPr>
              <a:t>Mousa, H. A. L. (2017). Prevention and treatment of influenza, influenza-like illness, and common cold by herbal, complementary, and natural therapies. </a:t>
            </a:r>
            <a:r>
              <a:rPr lang="en-US" sz="2400" i="1" dirty="0">
                <a:latin typeface="Times New Roman" pitchFamily="18" charset="0"/>
                <a:cs typeface="Times New Roman" pitchFamily="18" charset="0"/>
              </a:rPr>
              <a:t>Journal of evidence-based complementary &amp; alternative medicine</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22</a:t>
            </a:r>
            <a:r>
              <a:rPr lang="en-US" sz="2400" dirty="0">
                <a:latin typeface="Times New Roman" pitchFamily="18" charset="0"/>
                <a:cs typeface="Times New Roman" pitchFamily="18" charset="0"/>
              </a:rPr>
              <a:t>(1), 166-174.</a:t>
            </a:r>
          </a:p>
          <a:p>
            <a:pPr>
              <a:buFont typeface="Wingdings" pitchFamily="2" charset="2"/>
              <a:buChar char="v"/>
            </a:pPr>
            <a:r>
              <a:rPr lang="en-US" sz="2400" dirty="0">
                <a:latin typeface="Times New Roman" pitchFamily="18" charset="0"/>
                <a:cs typeface="Times New Roman" pitchFamily="18" charset="0"/>
              </a:rPr>
              <a:t>Davis, S. (2017). A cold or the flu-why is it important to know?. </a:t>
            </a:r>
            <a:r>
              <a:rPr lang="en-US" sz="2400" i="1" dirty="0">
                <a:latin typeface="Times New Roman" pitchFamily="18" charset="0"/>
                <a:cs typeface="Times New Roman" pitchFamily="18" charset="0"/>
              </a:rPr>
              <a:t>SA Pharmacist's Assistant</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17</a:t>
            </a:r>
            <a:r>
              <a:rPr lang="en-US" sz="2400" dirty="0">
                <a:latin typeface="Times New Roman" pitchFamily="18" charset="0"/>
                <a:cs typeface="Times New Roman" pitchFamily="18" charset="0"/>
              </a:rPr>
              <a:t>(2), 8-10.</a:t>
            </a:r>
          </a:p>
          <a:p>
            <a:pPr>
              <a:buFont typeface="Wingdings" pitchFamily="2" charset="2"/>
              <a:buChar char="v"/>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8441816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482</TotalTime>
  <Words>979</Words>
  <Application>Microsoft Office PowerPoint</Application>
  <PresentationFormat>On-screen Show (4:3)</PresentationFormat>
  <Paragraphs>73</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Calibri</vt:lpstr>
      <vt:lpstr>Constantia</vt:lpstr>
      <vt:lpstr>Times New Roman</vt:lpstr>
      <vt:lpstr>Wingdings</vt:lpstr>
      <vt:lpstr>Wingdings 2</vt:lpstr>
      <vt:lpstr>Flow</vt:lpstr>
      <vt:lpstr>Cold vs. Flu </vt:lpstr>
      <vt:lpstr>Target group and the importance of the project</vt:lpstr>
      <vt:lpstr>Symptoms of cold versus flu</vt:lpstr>
      <vt:lpstr>ways to prevent cold</vt:lpstr>
      <vt:lpstr>Ways of Preventing flu </vt:lpstr>
      <vt:lpstr>Cold vs. flu teaching project parameters</vt:lpstr>
      <vt:lpstr>Evaluating methods</vt:lpstr>
      <vt:lpstr> 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mw</dc:creator>
  <cp:lastModifiedBy>sheilahchemtai98@gmail.com</cp:lastModifiedBy>
  <cp:revision>9</cp:revision>
  <dcterms:created xsi:type="dcterms:W3CDTF">2019-06-18T18:13:39Z</dcterms:created>
  <dcterms:modified xsi:type="dcterms:W3CDTF">2019-06-19T03:08:38Z</dcterms:modified>
</cp:coreProperties>
</file>